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8" r:id="rId9"/>
    <p:sldId id="269" r:id="rId10"/>
    <p:sldId id="270" r:id="rId11"/>
    <p:sldId id="272" r:id="rId12"/>
    <p:sldId id="274" r:id="rId13"/>
    <p:sldId id="273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2400" dirty="0">
                <a:solidFill>
                  <a:srgbClr val="003300"/>
                </a:solidFill>
              </a:rPr>
              <a:t>Noosa Community and Council CO</a:t>
            </a:r>
            <a:r>
              <a:rPr lang="en-AU" sz="2400" baseline="-25000" dirty="0">
                <a:solidFill>
                  <a:srgbClr val="003300"/>
                </a:solidFill>
              </a:rPr>
              <a:t>2</a:t>
            </a:r>
            <a:r>
              <a:rPr lang="en-AU" sz="2400" dirty="0">
                <a:solidFill>
                  <a:srgbClr val="003300"/>
                </a:solidFill>
              </a:rPr>
              <a:t>e tonnes</a:t>
            </a:r>
          </a:p>
        </c:rich>
      </c:tx>
      <c:layout>
        <c:manualLayout>
          <c:xMode val="edge"/>
          <c:yMode val="edge"/>
          <c:x val="9.1231323751549977E-4"/>
          <c:y val="0"/>
        </c:manualLayout>
      </c:layout>
      <c:overlay val="1"/>
    </c:title>
    <c:autoTitleDeleted val="0"/>
    <c:view3D>
      <c:rotX val="3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explosion val="14"/>
            <c:extLst>
              <c:ext xmlns:c16="http://schemas.microsoft.com/office/drawing/2014/chart" uri="{C3380CC4-5D6E-409C-BE32-E72D297353CC}">
                <c16:uniqueId val="{00000001-9EAD-4F36-BB34-15F41DE386A7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D-4F36-BB34-15F41DE386A7}"/>
                </c:ext>
              </c:extLst>
            </c:dLbl>
            <c:dLbl>
              <c:idx val="1"/>
              <c:layout>
                <c:manualLayout>
                  <c:x val="0.22633259524384897"/>
                  <c:y val="-0.102221698923148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D-4F36-BB34-15F41DE386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50000</c:v>
                </c:pt>
                <c:pt idx="1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D-4F36-BB34-15F41DE386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0.73511</cdr:y>
    </cdr:from>
    <cdr:to>
      <cdr:x>1</cdr:x>
      <cdr:y>0.98489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639184"/>
          <a:ext cx="5297488" cy="1236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2400" b="1" dirty="0">
              <a:solidFill>
                <a:srgbClr val="003300"/>
              </a:solidFill>
            </a:rPr>
            <a:t>Noosa Community 500 000 CO2e tonnes</a:t>
          </a:r>
        </a:p>
        <a:p xmlns:a="http://schemas.openxmlformats.org/drawingml/2006/main">
          <a:r>
            <a:rPr lang="en-AU" sz="2400" b="1" dirty="0">
              <a:solidFill>
                <a:srgbClr val="003300"/>
              </a:solidFill>
            </a:rPr>
            <a:t>Noosa Council 50 000 CO2e tonnes</a:t>
          </a:r>
        </a:p>
        <a:p xmlns:a="http://schemas.openxmlformats.org/drawingml/2006/main">
          <a:r>
            <a:rPr lang="en-AU" dirty="0"/>
            <a:t>Source: 2019 Noosa Council Environment Strategy</a:t>
          </a:r>
          <a:endParaRPr lang="en-AU" sz="1600" dirty="0">
            <a:solidFill>
              <a:srgbClr val="0033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42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35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99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62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7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952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9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7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70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35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34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57D2A79-25BE-4874-9AFD-D7AC7FC5B942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BF2C749-38A5-4019-8934-A44D9357F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4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zeroemissionsnoosa.com.au/case-study-video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2A1D-021A-4F13-B706-5988AA5CD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sz="6000" dirty="0"/>
              <a:t>Sustainable Solutions </a:t>
            </a:r>
            <a:br>
              <a:rPr lang="en-AU" sz="6000" dirty="0"/>
            </a:br>
            <a:r>
              <a:rPr lang="en-AU" sz="6000" dirty="0"/>
              <a:t>for a New Decade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09A88-0F81-4EE9-BC24-41EDAD095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- The Noosa 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E1C17-67F0-4988-94AB-FC742FB7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4933950"/>
            <a:ext cx="3246910" cy="153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0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3F79-BB3D-467D-81AF-49AE7A5E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AU" b="1" dirty="0"/>
            </a:br>
            <a:r>
              <a:rPr lang="en-AU" sz="3600" b="1" dirty="0"/>
              <a:t>How is ZEN Inc. working with Noosa Businesses?  – Resources, Tools, Forums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6AE6-DD53-4B80-9B60-E4581F226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help them to:</a:t>
            </a:r>
          </a:p>
          <a:p>
            <a:pPr lvl="0"/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 </a:t>
            </a: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better informed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</a:p>
          <a:p>
            <a:pPr lvl="0"/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ask the right questions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" indent="0">
              <a:buNone/>
            </a:pP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FB25B-3F78-44C0-B010-9A4FF2431582}"/>
              </a:ext>
            </a:extLst>
          </p:cNvPr>
          <p:cNvSpPr/>
          <p:nvPr/>
        </p:nvSpPr>
        <p:spPr>
          <a:xfrm>
            <a:off x="4981575" y="1899555"/>
            <a:ext cx="585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rgbClr val="00B050"/>
                </a:solidFill>
              </a:rPr>
              <a:t>https://www.zeroemissionsnoosa.com.au/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4DA9A3-90DE-4B4A-885D-842855A98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36" y="2471441"/>
            <a:ext cx="2161181" cy="2161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F90FA9-F275-4EE6-ACBF-E0596C43A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78" y="4380788"/>
            <a:ext cx="2161181" cy="2161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745E28-8CBA-4C73-9975-BAFB84B76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54" y="4506705"/>
            <a:ext cx="2161182" cy="2161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AA81DA-51E1-4B4F-A4F2-3F740D333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93" y="2471441"/>
            <a:ext cx="2251172" cy="2251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CDB6F4-E15C-4EF1-A81E-47ED006057E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3485" r="19721"/>
          <a:stretch/>
        </p:blipFill>
        <p:spPr bwMode="auto">
          <a:xfrm>
            <a:off x="1028700" y="3777615"/>
            <a:ext cx="4676775" cy="2651760"/>
          </a:xfrm>
          <a:prstGeom prst="rect">
            <a:avLst/>
          </a:prstGeom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946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8B54-A754-4F1B-A888-3949F31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AU" b="1" dirty="0"/>
            </a:br>
            <a:r>
              <a:rPr lang="en-AU" sz="4000" b="1" dirty="0"/>
              <a:t>How is ZEN Inc. working with Noosa Businesses?  – Resources, Tools, Forums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E699-E3F3-4563-A053-B0BE746DB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 </a:t>
            </a:r>
            <a:r>
              <a:rPr lang="nn-NO" b="1" dirty="0">
                <a:solidFill>
                  <a:srgbClr val="0070C0"/>
                </a:solidFill>
              </a:rPr>
              <a:t>7 EASY STEPS FOR SOLAR FOR STRATA   </a:t>
            </a:r>
          </a:p>
          <a:p>
            <a:pPr marL="45720" indent="0">
              <a:buNone/>
            </a:pP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C7EF0-7C15-4A75-92B7-581E0F7B3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533650"/>
            <a:ext cx="4953000" cy="3714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B1FBA-C55C-4D8B-B82C-E4F769A1E5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454275"/>
            <a:ext cx="4686300" cy="353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18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8E456A-47AF-4693-9FCD-D2EF6F26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Outcomes – Has ZEN Inc. helped businesses beat rising power prices?</a:t>
            </a:r>
            <a:r>
              <a:rPr lang="en-AU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CD96D2-862A-4C13-8744-A663E732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341077" cy="4191000"/>
          </a:xfrm>
        </p:spPr>
        <p:txBody>
          <a:bodyPr>
            <a:normAutofit fontScale="77500" lnSpcReduction="20000"/>
          </a:bodyPr>
          <a:lstStyle/>
          <a:p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2009 -2019: 11% 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Noosa LGA grid consumption (on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2009 levels)</a:t>
            </a:r>
            <a:r>
              <a:rPr lang="en-AU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         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Pop. 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10%.</a:t>
            </a:r>
          </a:p>
          <a:p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2018 - June 2019:                                                                                                                        175% 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Noosa businesses                                                                                                          </a:t>
            </a:r>
            <a:r>
              <a:rPr lang="en-AU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solar power.</a:t>
            </a:r>
          </a:p>
          <a:p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 – 2019:                                                                                                                                       5% to</a:t>
            </a:r>
            <a:r>
              <a:rPr lang="en-AU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13% 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Noosa </a:t>
            </a:r>
            <a:r>
              <a:rPr lang="en-AU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solar                                                                              power from </a:t>
            </a:r>
            <a:r>
              <a:rPr lang="en-AU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business. </a:t>
            </a:r>
            <a:r>
              <a:rPr lang="en-AU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Based on data from: Energex &amp; Australian PV Institute (APVI)</a:t>
            </a:r>
          </a:p>
          <a:p>
            <a:pPr marL="45720" indent="0">
              <a:buNone/>
            </a:pP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ITP Renewables report</a:t>
            </a:r>
            <a:r>
              <a:rPr lang="en-AU" dirty="0"/>
              <a:t>.</a:t>
            </a:r>
            <a:endParaRPr lang="en-AU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" indent="0">
              <a:buNone/>
            </a:pPr>
            <a:br>
              <a:rPr lang="en-AU" b="1" dirty="0"/>
            </a:br>
            <a:endParaRPr lang="en-AU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874B9-054A-4409-827D-B04E3A91908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1629" b="15886"/>
          <a:stretch/>
        </p:blipFill>
        <p:spPr bwMode="auto">
          <a:xfrm>
            <a:off x="5397910" y="2654710"/>
            <a:ext cx="6292645" cy="3352799"/>
          </a:xfrm>
          <a:prstGeom prst="rect">
            <a:avLst/>
          </a:prstGeom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44A47CB-0E7F-4FB1-8116-6A995321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68" y="5362904"/>
            <a:ext cx="1161160" cy="5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0943-2275-4B44-B119-8DE3D26C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81781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4000" b="1" dirty="0"/>
            </a:br>
            <a:r>
              <a:rPr lang="en-AU" sz="4000" b="1" dirty="0"/>
              <a:t>Noosa Business Case studies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C1EDC-EF3E-4180-BE65-DDDEF0CF5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091381"/>
            <a:ext cx="4754880" cy="515701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Case study businesses solar PV systems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45720" indent="0">
              <a:buNone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Payback periods averaged: 2 – 5 years  </a:t>
            </a:r>
          </a:p>
          <a:p>
            <a:pPr marL="45720" indent="0">
              <a:buNone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Power bills reduced: Between 33% &amp; 100%.</a:t>
            </a:r>
          </a:p>
          <a:p>
            <a:pPr marL="45720" indent="0">
              <a:buNone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Noosa Marina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Warren Smith, General Manager: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“It’s a no brainer figures wise. It certainly does stack up.”</a:t>
            </a:r>
          </a:p>
          <a:p>
            <a:pPr marL="45720" indent="0">
              <a:buNone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Andrew’s A Grade Mechanical: “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I’m  blown away by how well this system works, it’s good stuff.”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F9360-5FC4-4982-8E28-A4AAD34F9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091381"/>
            <a:ext cx="4754880" cy="5157019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Paint Rite, Mason Powell: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“We have been surprised at how easy it was…….we will definitely be installing solar on our other 2 sites”.</a:t>
            </a:r>
          </a:p>
          <a:p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Noosa Sun Motel, Darren Kennan, Manager: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“We expected it would take about 5 years to pay off but ….it has paid for itself in 2 years…..”</a:t>
            </a:r>
          </a:p>
          <a:p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Interior designer &amp; builder,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 Henshall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“Always Look to the future…. You are future proofing your business… It’s a sound economic and environmental business decision.” </a:t>
            </a:r>
          </a:p>
          <a:p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117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6003-0CBA-4E43-9005-AC9B23F3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Conclusion – Learning Outcomes</a:t>
            </a:r>
            <a:endParaRPr lang="en-AU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F487-2821-4E12-9D1D-0AFBAE7F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5450"/>
            <a:ext cx="9872871" cy="4400550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ZEN Inc. is a volunteer regional influencer – working strategically with Noosa businesses to  </a:t>
            </a:r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combat business challenges (rising power prices).</a:t>
            </a:r>
          </a:p>
          <a:p>
            <a:pPr marL="502920" indent="-457200">
              <a:buAutoNum type="arabicPeriod"/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Studies: Evidence based research </a:t>
            </a:r>
            <a:r>
              <a:rPr lang="en-A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priority actions  =                sustainable business practices (diverse  industries).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ZEN Inc. - Sharing ideas &amp; actions to reduce regional (business)     emissions.</a:t>
            </a:r>
          </a:p>
          <a:p>
            <a:pPr marL="45720" indent="0">
              <a:buNone/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To help Noosa reach it target of net zero greenhouse gas emissions by 2026. 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8B51641-6D06-4764-AB89-CAB33CD6E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54" y="5065828"/>
            <a:ext cx="2499746" cy="11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6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293D-1410-403C-BC1B-DE90AC91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 dirty="0"/>
              <a:t>Limitations for the Future?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61D05-E324-45CF-97A2-04EDAD9D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 major focus was on business take up of rooftop solar  BUT</a:t>
            </a:r>
          </a:p>
          <a:p>
            <a:pPr lvl="0"/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COVID 19</a:t>
            </a:r>
          </a:p>
          <a:p>
            <a:pPr lvl="0"/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Enthusiasm – vast majority of this work has been done by volunteers.</a:t>
            </a:r>
          </a:p>
          <a:p>
            <a:pPr lvl="0"/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Funding </a:t>
            </a:r>
          </a:p>
          <a:p>
            <a:pPr lvl="0"/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 &amp;</a:t>
            </a:r>
          </a:p>
          <a:p>
            <a:pPr lvl="0"/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“buy in” as currently they focus on business survival.</a:t>
            </a:r>
          </a:p>
          <a:p>
            <a:endParaRPr lang="en-AU" sz="2400" b="1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7884F79-B312-4F61-B14F-8E418DE7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54" y="5065828"/>
            <a:ext cx="2499746" cy="11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3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4BD72-D891-4945-B1A2-85C57E52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AU" b="1" dirty="0"/>
            </a:br>
            <a:r>
              <a:rPr lang="en-AU" b="1" dirty="0">
                <a:solidFill>
                  <a:schemeClr val="bg2">
                    <a:lumMod val="50000"/>
                  </a:schemeClr>
                </a:solidFill>
              </a:rPr>
              <a:t>3 Key Learning Outcomes</a:t>
            </a:r>
            <a:br>
              <a:rPr lang="en-AU" dirty="0">
                <a:solidFill>
                  <a:schemeClr val="bg2">
                    <a:lumMod val="50000"/>
                  </a:schemeClr>
                </a:solidFill>
              </a:rPr>
            </a:br>
            <a:endParaRPr lang="en-A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AA2CB-9B6F-49AD-B3E5-03F13B7B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en-AU" sz="2800" b="1" dirty="0">
                <a:solidFill>
                  <a:schemeClr val="bg2">
                    <a:lumMod val="50000"/>
                  </a:schemeClr>
                </a:solidFill>
              </a:rPr>
              <a:t>1. Volunteer influencer group +  regional businesses =      combat business challenges (rising power prices).</a:t>
            </a:r>
          </a:p>
          <a:p>
            <a:pPr marL="45720" indent="0">
              <a:buNone/>
            </a:pPr>
            <a:endParaRPr lang="en-A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AU" sz="2800" b="1" dirty="0">
                <a:solidFill>
                  <a:schemeClr val="bg2">
                    <a:lumMod val="50000"/>
                  </a:schemeClr>
                </a:solidFill>
              </a:rPr>
              <a:t>2. Evidence based research </a:t>
            </a:r>
            <a:r>
              <a:rPr lang="en-A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AU" sz="2800" b="1" dirty="0">
                <a:solidFill>
                  <a:schemeClr val="bg2">
                    <a:lumMod val="50000"/>
                  </a:schemeClr>
                </a:solidFill>
              </a:rPr>
              <a:t>priority actions  =                sustainable business practices (diverse  industries) &amp;</a:t>
            </a:r>
          </a:p>
          <a:p>
            <a:pPr marL="45720" indent="0">
              <a:buNone/>
            </a:pPr>
            <a:endParaRPr lang="en-A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AU" sz="2800" b="1" dirty="0">
                <a:solidFill>
                  <a:schemeClr val="bg2">
                    <a:lumMod val="50000"/>
                  </a:schemeClr>
                </a:solidFill>
              </a:rPr>
              <a:t>Sharing ideas &amp; actions to reduce regional (business)     emissions.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1D8CE-A57A-4BFE-9BBD-127DE5E71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4" y="2199506"/>
            <a:ext cx="1980085" cy="9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39DB-6FB1-4F1C-8750-05B9B0D0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Case Study Highlights</a:t>
            </a:r>
            <a:endParaRPr lang="en-AU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7F97-0BA0-4CD3-94A8-A4B8C36E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AU" dirty="0">
              <a:solidFill>
                <a:srgbClr val="B2B2B2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indent="0" algn="ctr">
              <a:buNone/>
            </a:pP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indent="0" algn="ctr">
              <a:buNone/>
            </a:pP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indent="0" algn="ctr">
              <a:buNone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https://www.zeroemissionsnoosa.com.au/case-study-videos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1C6F7-6A21-49BD-945E-7C0143936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9" y="4629150"/>
            <a:ext cx="3991875" cy="18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6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451D-3097-4521-8E9F-827E3C27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AU" b="1" dirty="0"/>
            </a:br>
            <a:r>
              <a:rPr lang="en-AU" b="1" dirty="0"/>
              <a:t>Background - The Noosa Context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06244-1583-483D-ABA6-A971C21FB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2007</a:t>
            </a: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Noosa Council Biosphere reserve </a:t>
            </a:r>
          </a:p>
          <a:p>
            <a:pPr marL="45720" indent="0">
              <a:buNone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(UNESCO Man &amp; </a:t>
            </a:r>
          </a:p>
          <a:p>
            <a:pPr marL="45720" indent="0">
              <a:buNone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Biosphere (</a:t>
            </a:r>
            <a:r>
              <a:rPr lang="en-AU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MaB</a:t>
            </a: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</a:p>
          <a:p>
            <a:pPr marL="45720" indent="0">
              <a:buNone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program.  </a:t>
            </a:r>
          </a:p>
          <a:p>
            <a:pPr marL="45720" indent="0">
              <a:buNone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NSC = regional</a:t>
            </a:r>
          </a:p>
          <a:p>
            <a:pPr marL="45720" indent="0">
              <a:buNone/>
            </a:pP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Influencer.                                                                                                                                    </a:t>
            </a:r>
          </a:p>
          <a:p>
            <a:pPr marL="45720" indent="0">
              <a:buNone/>
            </a:pPr>
            <a:endParaRPr lang="en-AU" sz="2800" b="1" dirty="0"/>
          </a:p>
          <a:p>
            <a:endParaRPr lang="en-AU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9F9E8-4E03-43FB-AC94-651C78753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87" y="2667001"/>
            <a:ext cx="6156514" cy="34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0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8BC0-3A0A-4801-A89F-6A7CF51E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 dirty="0"/>
              <a:t>Background - The Noosa Context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DBF73-A831-4334-B6F4-5E1A5ADF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950" y="1855469"/>
            <a:ext cx="9982572" cy="4288156"/>
          </a:xfrm>
        </p:spPr>
        <p:txBody>
          <a:bodyPr/>
          <a:lstStyle/>
          <a:p>
            <a:r>
              <a:rPr lang="en-AU" sz="2800" b="1" dirty="0">
                <a:solidFill>
                  <a:schemeClr val="tx1"/>
                </a:solidFill>
              </a:rPr>
              <a:t>2016</a:t>
            </a: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Noosa Council emissions reduction policy                                  Target = </a:t>
            </a:r>
            <a:r>
              <a:rPr lang="en-AU" sz="2800" b="1" dirty="0">
                <a:solidFill>
                  <a:schemeClr val="tx1"/>
                </a:solidFill>
              </a:rPr>
              <a:t>zero net greenhouse gas                                              emissions by 2026 (Council).</a:t>
            </a:r>
          </a:p>
          <a:p>
            <a:pPr marL="45720" indent="0">
              <a:buNone/>
            </a:pPr>
            <a:endParaRPr lang="en-A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chemeClr val="tx1"/>
                </a:solidFill>
              </a:rPr>
              <a:t>2017</a:t>
            </a: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Zero Emissions Noosa Inc. (ZEN) formed.                Community initiator &amp; regional influencer  </a:t>
            </a: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↓</a:t>
            </a: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regional energy use = Noosa Community </a:t>
            </a:r>
            <a:r>
              <a:rPr lang="en-AU" sz="2800" b="1" dirty="0">
                <a:solidFill>
                  <a:schemeClr val="tx1"/>
                </a:solidFill>
              </a:rPr>
              <a:t>net zero greenhouse gas emissions by 2026. </a:t>
            </a:r>
          </a:p>
          <a:p>
            <a:pPr marL="45720" indent="0">
              <a:buNone/>
            </a:pPr>
            <a:endParaRPr lang="en-AU" sz="2400" b="1" dirty="0"/>
          </a:p>
          <a:p>
            <a:pPr marL="45720" indent="0">
              <a:buNone/>
            </a:pPr>
            <a:endParaRPr lang="en-AU" sz="2400" b="1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C1B3C-266D-43B2-AE92-77E14A24B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64921"/>
            <a:ext cx="3423666" cy="1126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278701-3A8C-4EAF-80FB-5F478AD66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29" y="5008393"/>
            <a:ext cx="2578622" cy="12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3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53EF-030E-4BF2-AE7B-B6E843A1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7818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ZEN Inc. = 3 main foci</a:t>
            </a:r>
            <a:endParaRPr lang="en-AU" sz="40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E53C20-B4A9-47E5-98EF-3FE8736DA4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287781"/>
            <a:ext cx="1800226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28354F-12BF-499C-B83C-4ADA61C3A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40" y="1854520"/>
            <a:ext cx="3704080" cy="2585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87A6C08-A623-473F-9740-029B2EB45A3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6" y="1854519"/>
            <a:ext cx="5030797" cy="38700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9682F6-FF4E-4613-97B3-83B0D5D5FBA3}"/>
              </a:ext>
            </a:extLst>
          </p:cNvPr>
          <p:cNvSpPr txBox="1"/>
          <p:nvPr/>
        </p:nvSpPr>
        <p:spPr>
          <a:xfrm>
            <a:off x="866775" y="2952750"/>
            <a:ext cx="167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b="1" dirty="0"/>
              <a:t>Residential</a:t>
            </a:r>
            <a:endParaRPr lang="en-A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3D525-2013-4827-AC82-B609341C9307}"/>
              </a:ext>
            </a:extLst>
          </p:cNvPr>
          <p:cNvSpPr txBox="1"/>
          <p:nvPr/>
        </p:nvSpPr>
        <p:spPr>
          <a:xfrm>
            <a:off x="4313229" y="5879068"/>
            <a:ext cx="12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b="1" dirty="0"/>
              <a:t>Business</a:t>
            </a:r>
            <a:endParaRPr lang="en-A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1425B-76B4-48BB-A820-9F823B98EC76}"/>
              </a:ext>
            </a:extLst>
          </p:cNvPr>
          <p:cNvSpPr txBox="1"/>
          <p:nvPr/>
        </p:nvSpPr>
        <p:spPr>
          <a:xfrm>
            <a:off x="9326880" y="4602480"/>
            <a:ext cx="126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Transport</a:t>
            </a:r>
            <a:endParaRPr lang="en-AU" b="1" dirty="0"/>
          </a:p>
        </p:txBody>
      </p:sp>
      <p:pic>
        <p:nvPicPr>
          <p:cNvPr id="40" name="Content Placeholder 5">
            <a:extLst>
              <a:ext uri="{FF2B5EF4-FFF2-40B4-BE49-F238E27FC236}">
                <a16:creationId xmlns:a16="http://schemas.microsoft.com/office/drawing/2014/main" id="{94E74911-6348-4222-9994-254162631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5618847"/>
            <a:ext cx="1869123" cy="8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6D23-7F2D-4EBF-8FF2-70164A06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42975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/>
              <a:t>The Size of the Task</a:t>
            </a:r>
            <a:endParaRPr lang="en-AU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05501F-4D93-4CFB-986B-070FAC97793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9476036"/>
              </p:ext>
            </p:extLst>
          </p:nvPr>
        </p:nvGraphicFramePr>
        <p:xfrm>
          <a:off x="314960" y="1552576"/>
          <a:ext cx="5582604" cy="495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AEF6F5-B715-4609-8BBD-4E52FAD485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5618847"/>
            <a:ext cx="1869123" cy="884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F8745A-3735-4ED3-B71B-779E279A9D75}"/>
              </a:ext>
            </a:extLst>
          </p:cNvPr>
          <p:cNvSpPr/>
          <p:nvPr/>
        </p:nvSpPr>
        <p:spPr>
          <a:xfrm>
            <a:off x="6380480" y="1635760"/>
            <a:ext cx="4744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 </a:t>
            </a:r>
            <a:r>
              <a:rPr lang="en-AU" sz="2400" b="1" dirty="0"/>
              <a:t>2018 Electricity costs Noosa LGA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03CE1-578A-4E96-939C-CBCD26881198}"/>
              </a:ext>
            </a:extLst>
          </p:cNvPr>
          <p:cNvSpPr/>
          <p:nvPr/>
        </p:nvSpPr>
        <p:spPr>
          <a:xfrm>
            <a:off x="6685279" y="2296160"/>
            <a:ext cx="5079683" cy="3328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$77M per year for grid electricity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$27M per year from business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A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55GWH solar power energy produced &amp; used locally, keeps about $13.75m in Noosa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ACCC Energy Affordability Data.</a:t>
            </a:r>
            <a:r>
              <a:rPr lang="en-AU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6CD732D-B7CA-4212-84F1-CD2E8ABE3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0" y="5771247"/>
            <a:ext cx="1869123" cy="8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DF69-C770-4871-880B-7DD3113F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24560"/>
          </a:xfrm>
        </p:spPr>
        <p:txBody>
          <a:bodyPr>
            <a:normAutofit fontScale="90000"/>
          </a:bodyPr>
          <a:lstStyle/>
          <a:p>
            <a:r>
              <a:rPr lang="en-AU" sz="3200" b="1" dirty="0"/>
              <a:t>How can ZEN Inc. Help Noosa to be  Sustainable, Save $ and Reduce Emissions? 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E1A0E-5A10-42E0-9778-F13D91BC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534160"/>
            <a:ext cx="4754880" cy="1341119"/>
          </a:xfrm>
        </p:spPr>
        <p:txBody>
          <a:bodyPr>
            <a:normAutofit/>
          </a:bodyPr>
          <a:lstStyle/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“Achieving 100% Renewable</a:t>
            </a:r>
          </a:p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Electricity  in Noosa” </a:t>
            </a:r>
          </a:p>
          <a:p>
            <a:pPr algn="ctr"/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(NBRF funded)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672A4-D81D-4021-920C-F29C74C2A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2796593"/>
            <a:ext cx="4754880" cy="3308170"/>
          </a:xfrm>
        </p:spPr>
        <p:txBody>
          <a:bodyPr/>
          <a:lstStyle/>
          <a:p>
            <a:pPr marL="45720" lvl="0" indent="0">
              <a:buNone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 findings:</a:t>
            </a:r>
          </a:p>
          <a:p>
            <a:pPr lvl="0"/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olar = best option for Noosa to reduce electricity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emissions &amp;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/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 5% of Noosa businesses were solar powered!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5F2DE-13A5-4868-9041-DF6ACAF22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173" y="1422401"/>
            <a:ext cx="4754880" cy="71818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- business solar 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uptake so low?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06DBA-9793-4461-A220-28A45FC10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3" y="2225040"/>
            <a:ext cx="4754880" cy="3877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Barriers to solar uptake? &amp; </a:t>
            </a:r>
          </a:p>
          <a:p>
            <a:pPr lvl="0"/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Reasons for these barriers?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" indent="0">
              <a:buNone/>
            </a:pP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B87EA8-7C89-4B6D-984C-4E2EB0159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80" y="3261805"/>
            <a:ext cx="5239515" cy="3496808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16251472-D503-4D21-A60C-40EFDDC6F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5364161"/>
            <a:ext cx="1869123" cy="8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1861-235E-403F-B844-7B61E5B1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b="1" dirty="0"/>
              <a:t>How can ZEN Inc. Help Noosa to be  Sustainable, </a:t>
            </a:r>
            <a:br>
              <a:rPr lang="en-AU" sz="3200" b="1" dirty="0"/>
            </a:br>
            <a:r>
              <a:rPr lang="en-AU" sz="3200" b="1" dirty="0"/>
              <a:t>Save $ and Reduce Emissions? 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BFD97-2514-49E4-B38F-C502D8003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0372" y="2004059"/>
            <a:ext cx="4754880" cy="4023360"/>
          </a:xfrm>
        </p:spPr>
        <p:txBody>
          <a:bodyPr>
            <a:normAutofit/>
          </a:bodyPr>
          <a:lstStyle/>
          <a:p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“Repower Noosa Report: Barriers &amp; Benefits of Solar for Business” </a:t>
            </a:r>
            <a:r>
              <a:rPr lang="en-A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(Noosa Council funded) </a:t>
            </a:r>
          </a:p>
          <a:p>
            <a:pPr marL="45720" indent="0">
              <a:buNone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 findings re barriers:</a:t>
            </a:r>
          </a:p>
          <a:p>
            <a:pPr marL="45720" indent="0">
              <a:buNone/>
            </a:pP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/>
          </a:p>
          <a:p>
            <a:pPr marL="45720" indent="0">
              <a:buNone/>
            </a:pPr>
            <a:endParaRPr lang="en-AU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6231A17-98B7-4CA5-9B80-8FC344F396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20" y="2134234"/>
            <a:ext cx="1799591" cy="179959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5B40D-678F-4CA3-B72B-3B2924D93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4" y="3659099"/>
            <a:ext cx="2602263" cy="2695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E8BDA-9A67-4CA2-A9E1-862A0502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050" y="3701009"/>
            <a:ext cx="1537334" cy="17282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79B59-23A1-4CBD-AD8A-198A1044C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371" y="1757449"/>
            <a:ext cx="1799592" cy="1943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3AAB59-2A12-4B52-9BC8-8A79463F8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37" y="4352925"/>
            <a:ext cx="1955297" cy="1955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D178BB-370A-4DA7-9C04-2BD8BF07B7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0" y="4086519"/>
            <a:ext cx="2066325" cy="2066325"/>
          </a:xfrm>
          <a:prstGeom prst="rect">
            <a:avLst/>
          </a:prstGeom>
        </p:spPr>
      </p:pic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3ED50781-D176-45F5-9544-5373C26FB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36" y="5805356"/>
            <a:ext cx="1161160" cy="5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3981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534</TotalTime>
  <Words>814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Symbol</vt:lpstr>
      <vt:lpstr>Basis</vt:lpstr>
      <vt:lpstr>       Sustainable Solutions  for a New Decade</vt:lpstr>
      <vt:lpstr> 3 Key Learning Outcomes </vt:lpstr>
      <vt:lpstr>Business Case Study Highlights</vt:lpstr>
      <vt:lpstr> Background - The Noosa Context </vt:lpstr>
      <vt:lpstr>Background - The Noosa Context</vt:lpstr>
      <vt:lpstr>ZEN Inc. = 3 main foci</vt:lpstr>
      <vt:lpstr>The Size of the Task</vt:lpstr>
      <vt:lpstr>How can ZEN Inc. Help Noosa to be  Sustainable, Save $ and Reduce Emissions? </vt:lpstr>
      <vt:lpstr>How can ZEN Inc. Help Noosa to be  Sustainable,  Save $ and Reduce Emissions? </vt:lpstr>
      <vt:lpstr> How is ZEN Inc. working with Noosa Businesses?  – Resources, Tools, Forums </vt:lpstr>
      <vt:lpstr> How is ZEN Inc. working with Noosa Businesses?  – Resources, Tools, Forums </vt:lpstr>
      <vt:lpstr>Outcomes – Has ZEN Inc. helped businesses beat rising power prices? </vt:lpstr>
      <vt:lpstr> Noosa Business Case studies </vt:lpstr>
      <vt:lpstr>Conclusion – Learning Outcomes</vt:lpstr>
      <vt:lpstr>Limitations for the Future?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Kennedy</dc:creator>
  <cp:lastModifiedBy>Anne Kennedy</cp:lastModifiedBy>
  <cp:revision>42</cp:revision>
  <dcterms:created xsi:type="dcterms:W3CDTF">2020-04-15T05:22:45Z</dcterms:created>
  <dcterms:modified xsi:type="dcterms:W3CDTF">2020-05-05T14:03:00Z</dcterms:modified>
</cp:coreProperties>
</file>